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70" r:id="rId3"/>
    <p:sldId id="257" r:id="rId4"/>
    <p:sldId id="276" r:id="rId5"/>
    <p:sldId id="259" r:id="rId6"/>
    <p:sldId id="260" r:id="rId7"/>
    <p:sldId id="283" r:id="rId8"/>
    <p:sldId id="262" r:id="rId9"/>
    <p:sldId id="274" r:id="rId10"/>
    <p:sldId id="273" r:id="rId11"/>
    <p:sldId id="277" r:id="rId12"/>
    <p:sldId id="275" r:id="rId13"/>
    <p:sldId id="266" r:id="rId14"/>
    <p:sldId id="268" r:id="rId15"/>
    <p:sldId id="263" r:id="rId16"/>
    <p:sldId id="267" r:id="rId17"/>
    <p:sldId id="264" r:id="rId18"/>
    <p:sldId id="265" r:id="rId19"/>
    <p:sldId id="280" r:id="rId20"/>
    <p:sldId id="286" r:id="rId21"/>
    <p:sldId id="281" r:id="rId22"/>
    <p:sldId id="284" r:id="rId23"/>
    <p:sldId id="285" r:id="rId24"/>
    <p:sldId id="28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69" autoAdjust="0"/>
  </p:normalViewPr>
  <p:slideViewPr>
    <p:cSldViewPr>
      <p:cViewPr varScale="1">
        <p:scale>
          <a:sx n="87" d="100"/>
          <a:sy n="87" d="100"/>
        </p:scale>
        <p:origin x="-1464" y="-78"/>
      </p:cViewPr>
      <p:guideLst>
        <p:guide orient="horz" pos="2160"/>
        <p:guide pos="2880"/>
      </p:guideLst>
    </p:cSldViewPr>
  </p:slideViewPr>
  <p:outlineViewPr>
    <p:cViewPr>
      <p:scale>
        <a:sx n="33" d="100"/>
        <a:sy n="33" d="100"/>
      </p:scale>
      <p:origin x="0" y="15954"/>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Straight Connector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l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en-US" smtClean="0"/>
              <a:t>Click to edit Master title style</a:t>
            </a:r>
            <a:endParaRPr kumimoji="0" lang="en-US"/>
          </a:p>
        </p:txBody>
      </p:sp>
      <p:sp>
        <p:nvSpPr>
          <p:cNvPr id="25" name="Subtitl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31" name="Date Placeholder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2291EB5C-9709-479E-B23D-44138821EEF7}" type="datetimeFigureOut">
              <a:rPr lang="en-US" smtClean="0"/>
              <a:t>22-Nov-20</a:t>
            </a:fld>
            <a:endParaRPr lang="en-US"/>
          </a:p>
        </p:txBody>
      </p:sp>
      <p:sp>
        <p:nvSpPr>
          <p:cNvPr id="18" name="Footer Placeholder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en-US"/>
          </a:p>
        </p:txBody>
      </p:sp>
      <p:sp>
        <p:nvSpPr>
          <p:cNvPr id="29" name="Slide Number Placeholder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4AAEA144-DA2F-4E94-9897-ACE9184539F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2291EB5C-9709-479E-B23D-44138821EEF7}" type="datetimeFigureOut">
              <a:rPr lang="en-US" smtClean="0"/>
              <a:t>22-Nov-20</a:t>
            </a:fld>
            <a:endParaRPr lang="en-US"/>
          </a:p>
        </p:txBody>
      </p:sp>
      <p:sp>
        <p:nvSpPr>
          <p:cNvPr id="5" name="Footer Placeholder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en-US"/>
          </a:p>
        </p:txBody>
      </p:sp>
      <p:sp>
        <p:nvSpPr>
          <p:cNvPr id="6" name="Slide Number Placeholder 5"/>
          <p:cNvSpPr>
            <a:spLocks noGrp="1"/>
          </p:cNvSpPr>
          <p:nvPr>
            <p:ph type="sldNum" sz="quarter" idx="12"/>
          </p:nvPr>
        </p:nvSpPr>
        <p:spPr>
          <a:xfrm>
            <a:off x="6733952" y="6555112"/>
            <a:ext cx="588336" cy="228600"/>
          </a:xfrm>
        </p:spPr>
        <p:txBody>
          <a:bodyPr/>
          <a:lstStyle>
            <a:extLst/>
          </a:lstStyle>
          <a:p>
            <a:fld id="{4AAEA144-DA2F-4E94-9897-ACE9184539F8}"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nchor="b"/>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42048" cy="1143000"/>
          </a:xfrm>
        </p:spPr>
        <p:txBody>
          <a:bodyPr/>
          <a:lstStyle>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extLst/>
          </a:lstStyle>
          <a:p>
            <a:fld id="{2291EB5C-9709-479E-B23D-44138821EEF7}" type="datetimeFigureOut">
              <a:rPr lang="en-US" smtClean="0"/>
              <a:t>22-Nov-20</a:t>
            </a:fld>
            <a:endParaRPr lang="en-US"/>
          </a:p>
        </p:txBody>
      </p:sp>
      <p:sp>
        <p:nvSpPr>
          <p:cNvPr id="3" name="Footer Placeholder 2"/>
          <p:cNvSpPr>
            <a:spLocks noGrp="1"/>
          </p:cNvSpPr>
          <p:nvPr>
            <p:ph type="ftr" sz="quarter" idx="11"/>
          </p:nvPr>
        </p:nvSpPr>
        <p:spPr/>
        <p:txBody>
          <a:bodyPr/>
          <a:lstStyle>
            <a:lvl1pPr>
              <a:defRPr>
                <a:solidFill>
                  <a:schemeClr val="tx2"/>
                </a:solidFill>
              </a:defRPr>
            </a:lvl1pPr>
            <a:extLst/>
          </a:lstStyle>
          <a:p>
            <a:endParaRPr lang="en-US"/>
          </a:p>
        </p:txBody>
      </p:sp>
      <p:sp>
        <p:nvSpPr>
          <p:cNvPr id="4" name="Slide Number Placeholder 3"/>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l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en-US" smtClean="0"/>
              <a:t>Click to edit Master title style</a:t>
            </a:r>
            <a:endParaRPr kumimoji="0" lang="en-US" dirty="0"/>
          </a:p>
        </p:txBody>
      </p:sp>
      <p:sp>
        <p:nvSpPr>
          <p:cNvPr id="4" name="Text Placeholder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en-US" smtClean="0"/>
              <a:t>Click to edit Master text styles</a:t>
            </a:r>
          </a:p>
        </p:txBody>
      </p:sp>
      <p:sp>
        <p:nvSpPr>
          <p:cNvPr id="5" name="Date Placeholder 4"/>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4AAEA144-DA2F-4E94-9897-ACE9184539F8}" type="slidenum">
              <a:rPr lang="en-US" smtClean="0"/>
              <a:t>‹#›</a:t>
            </a:fld>
            <a:endParaRPr lang="en-US"/>
          </a:p>
        </p:txBody>
      </p:sp>
      <p:sp>
        <p:nvSpPr>
          <p:cNvPr id="10" name="Picture Placeholder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en-US" smtClean="0"/>
              <a:t>Click icon to add picture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2291EB5C-9709-479E-B23D-44138821EEF7}" type="datetimeFigureOut">
              <a:rPr lang="en-US" smtClean="0"/>
              <a:t>22-Nov-20</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4AAEA144-DA2F-4E94-9897-ACE9184539F8}"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3200" y="274955"/>
            <a:ext cx="1524000" cy="5851525"/>
          </a:xfrm>
        </p:spPr>
        <p:txBody>
          <a:bodyPr vert="eaVert" ancho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2"/>
            <a:ext cx="60198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a:xfrm>
            <a:off x="4242816" y="6557946"/>
            <a:ext cx="2002464" cy="226902"/>
          </a:xfrm>
        </p:spPr>
        <p:txBody>
          <a:bodyPr/>
          <a:lstStyle>
            <a:extLst/>
          </a:lstStyle>
          <a:p>
            <a:fld id="{2291EB5C-9709-479E-B23D-44138821EEF7}" type="datetimeFigureOut">
              <a:rPr lang="en-US" smtClean="0"/>
              <a:t>22-Nov-20</a:t>
            </a:fld>
            <a:endParaRPr lang="en-US"/>
          </a:p>
        </p:txBody>
      </p:sp>
      <p:sp>
        <p:nvSpPr>
          <p:cNvPr id="5" name="Footer Placeholder 4"/>
          <p:cNvSpPr>
            <a:spLocks noGrp="1"/>
          </p:cNvSpPr>
          <p:nvPr>
            <p:ph type="ftr" sz="quarter" idx="11"/>
          </p:nvPr>
        </p:nvSpPr>
        <p:spPr>
          <a:xfrm>
            <a:off x="457200" y="6556248"/>
            <a:ext cx="3657600" cy="228600"/>
          </a:xfrm>
        </p:spPr>
        <p:txBody>
          <a:bodyPr/>
          <a:lstStyle>
            <a:extLst/>
          </a:lstStyle>
          <a:p>
            <a:endParaRPr lang="en-US"/>
          </a:p>
        </p:txBody>
      </p:sp>
      <p:sp>
        <p:nvSpPr>
          <p:cNvPr id="6" name="Slide Number Placeholder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4AAEA144-DA2F-4E94-9897-ACE9184539F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Title Placeholder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en-US" smtClean="0"/>
              <a:t>Click to edit Master title style</a:t>
            </a:r>
            <a:endParaRPr kumimoji="0" lang="en-US"/>
          </a:p>
        </p:txBody>
      </p:sp>
      <p:sp>
        <p:nvSpPr>
          <p:cNvPr id="31" name="Text Placeholder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27" name="Date Placeholder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2291EB5C-9709-479E-B23D-44138821EEF7}" type="datetimeFigureOut">
              <a:rPr lang="en-US" smtClean="0"/>
              <a:t>22-Nov-20</a:t>
            </a:fld>
            <a:endParaRPr lang="en-US"/>
          </a:p>
        </p:txBody>
      </p:sp>
      <p:sp>
        <p:nvSpPr>
          <p:cNvPr id="4" name="Footer Placeholder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en-US"/>
          </a:p>
        </p:txBody>
      </p:sp>
      <p:sp>
        <p:nvSpPr>
          <p:cNvPr id="16" name="Slide Number Placeholder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4AAEA144-DA2F-4E94-9897-ACE9184539F8}"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jpeg"/><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SMART HOMES</a:t>
            </a:r>
            <a:endParaRPr lang="en-US" dirty="0"/>
          </a:p>
        </p:txBody>
      </p:sp>
      <p:sp>
        <p:nvSpPr>
          <p:cNvPr id="3" name="Subtitle 2"/>
          <p:cNvSpPr>
            <a:spLocks noGrp="1"/>
          </p:cNvSpPr>
          <p:nvPr>
            <p:ph type="subTitle" idx="1"/>
          </p:nvPr>
        </p:nvSpPr>
        <p:spPr/>
        <p:txBody>
          <a:bodyPr>
            <a:normAutofit lnSpcReduction="10000"/>
          </a:bodyPr>
          <a:lstStyle/>
          <a:p>
            <a:r>
              <a:rPr lang="en-US" dirty="0" smtClean="0"/>
              <a:t>Name:</a:t>
            </a:r>
          </a:p>
          <a:p>
            <a:r>
              <a:rPr lang="en-US" dirty="0" smtClean="0"/>
              <a:t>Tutor:</a:t>
            </a:r>
          </a:p>
          <a:p>
            <a:r>
              <a:rPr lang="en-US" dirty="0" smtClean="0"/>
              <a:t>Course:</a:t>
            </a:r>
            <a:endParaRPr lang="en-US" dirty="0"/>
          </a:p>
        </p:txBody>
      </p:sp>
    </p:spTree>
    <p:extLst>
      <p:ext uri="{BB962C8B-B14F-4D97-AF65-F5344CB8AC3E}">
        <p14:creationId xmlns:p14="http://schemas.microsoft.com/office/powerpoint/2010/main" val="333974828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fontScale="92500" lnSpcReduction="20000"/>
          </a:bodyPr>
          <a:lstStyle/>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Maslow’s </a:t>
            </a:r>
            <a:r>
              <a:rPr lang="en-US" dirty="0"/>
              <a:t>hierarchy of needs theory of 1943, shelter was identified as a basic factor for human needs.</a:t>
            </a:r>
          </a:p>
          <a:p>
            <a:r>
              <a:rPr lang="en-US" dirty="0"/>
              <a:t>A good shelter provides security and a home for all us</a:t>
            </a:r>
            <a:r>
              <a:rPr lang="en-US" dirty="0" smtClean="0"/>
              <a:t>.</a:t>
            </a:r>
            <a:r>
              <a:rPr lang="en-US" dirty="0"/>
              <a:t/>
            </a:r>
            <a:br>
              <a:rPr lang="en-US" dirty="0"/>
            </a:br>
            <a:endParaRPr lang="en-US" dirty="0"/>
          </a:p>
          <a:p>
            <a:endParaRPr lang="en-US" dirty="0"/>
          </a:p>
        </p:txBody>
      </p:sp>
      <p:pic>
        <p:nvPicPr>
          <p:cNvPr id="4" name="Picture 3" descr="Houses for Rent | Single Family Home Rentals from Invitation Homes"/>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76400"/>
            <a:ext cx="3276600" cy="2371725"/>
          </a:xfrm>
          <a:prstGeom prst="rect">
            <a:avLst/>
          </a:prstGeom>
          <a:noFill/>
          <a:ln>
            <a:noFill/>
          </a:ln>
        </p:spPr>
      </p:pic>
    </p:spTree>
    <p:extLst>
      <p:ext uri="{BB962C8B-B14F-4D97-AF65-F5344CB8AC3E}">
        <p14:creationId xmlns:p14="http://schemas.microsoft.com/office/powerpoint/2010/main" val="14679065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a:t>It’s a place people spend a lot of time especially the elders hence the need for improving its quality.</a:t>
            </a:r>
          </a:p>
          <a:p>
            <a:r>
              <a:rPr lang="en-US" dirty="0"/>
              <a:t>A step to this objective is the smart home initiative. </a:t>
            </a:r>
            <a:endParaRPr lang="en-US" dirty="0" smtClean="0"/>
          </a:p>
          <a:p>
            <a:r>
              <a:rPr lang="en-US" dirty="0" smtClean="0"/>
              <a:t>A </a:t>
            </a:r>
            <a:r>
              <a:rPr lang="en-US" dirty="0"/>
              <a:t>smart home is a system allowing the home owners to manage their lives and create a comfortable lifestyle which includes lighting features, communications, entertainment, energy management and security.  </a:t>
            </a:r>
          </a:p>
          <a:p>
            <a:endParaRPr lang="en-US" dirty="0"/>
          </a:p>
        </p:txBody>
      </p:sp>
    </p:spTree>
    <p:extLst>
      <p:ext uri="{BB962C8B-B14F-4D97-AF65-F5344CB8AC3E}">
        <p14:creationId xmlns:p14="http://schemas.microsoft.com/office/powerpoint/2010/main" val="30952898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r>
              <a:rPr lang="en-US" dirty="0"/>
              <a:t>Smart homes create a relationship between a computer and a home. </a:t>
            </a:r>
          </a:p>
          <a:p>
            <a:r>
              <a:rPr lang="en-US" dirty="0"/>
              <a:t>Smart homes allow getting much of security systems in the </a:t>
            </a:r>
            <a:r>
              <a:rPr lang="en-US" dirty="0" smtClean="0"/>
              <a:t>picture that includes cameras that sense movements and offers wide and clear coverage.</a:t>
            </a:r>
            <a:endParaRPr lang="en-US" dirty="0"/>
          </a:p>
          <a:p>
            <a:endParaRPr lang="en-US" dirty="0"/>
          </a:p>
        </p:txBody>
      </p:sp>
      <p:pic>
        <p:nvPicPr>
          <p:cNvPr id="4" name="Picture 3" descr="2020 Newest Smart Home Wireless Wifi IP Camera Cute Baby Monitor Camera Two  Way Audio Night Vision Camera Mobile Phone Remote Monitoring Internet  Surveillance Cameras Internet Video Camera From Eseecctv, $13.57| DHgate.Com"/>
          <p:cNvPicPr/>
          <p:nvPr/>
        </p:nvPicPr>
        <p:blipFill>
          <a:blip r:embed="rId2">
            <a:extLst>
              <a:ext uri="{28A0092B-C50C-407E-A947-70E740481C1C}">
                <a14:useLocalDpi xmlns:a14="http://schemas.microsoft.com/office/drawing/2010/main" val="0"/>
              </a:ext>
            </a:extLst>
          </a:blip>
          <a:srcRect/>
          <a:stretch>
            <a:fillRect/>
          </a:stretch>
        </p:blipFill>
        <p:spPr bwMode="auto">
          <a:xfrm>
            <a:off x="598714" y="4343400"/>
            <a:ext cx="2514600" cy="2371725"/>
          </a:xfrm>
          <a:prstGeom prst="rect">
            <a:avLst/>
          </a:prstGeom>
          <a:noFill/>
          <a:ln>
            <a:noFill/>
          </a:ln>
        </p:spPr>
      </p:pic>
      <p:pic>
        <p:nvPicPr>
          <p:cNvPr id="5" name="Picture 4" descr="cute robot png - Smart Home Camera Robot | #4781258 - Vippng"/>
          <p:cNvPicPr/>
          <p:nvPr/>
        </p:nvPicPr>
        <p:blipFill>
          <a:blip r:embed="rId3">
            <a:extLst>
              <a:ext uri="{28A0092B-C50C-407E-A947-70E740481C1C}">
                <a14:useLocalDpi xmlns:a14="http://schemas.microsoft.com/office/drawing/2010/main" val="0"/>
              </a:ext>
            </a:extLst>
          </a:blip>
          <a:srcRect/>
          <a:stretch>
            <a:fillRect/>
          </a:stretch>
        </p:blipFill>
        <p:spPr bwMode="auto">
          <a:xfrm>
            <a:off x="4114800" y="4084865"/>
            <a:ext cx="3352800" cy="2751364"/>
          </a:xfrm>
          <a:prstGeom prst="rect">
            <a:avLst/>
          </a:prstGeom>
          <a:noFill/>
          <a:ln>
            <a:noFill/>
          </a:ln>
        </p:spPr>
      </p:pic>
    </p:spTree>
    <p:extLst>
      <p:ext uri="{BB962C8B-B14F-4D97-AF65-F5344CB8AC3E}">
        <p14:creationId xmlns:p14="http://schemas.microsoft.com/office/powerpoint/2010/main" val="23272893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HISTORY OF SMART HOMES</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The term ‘smart home’ was initially </a:t>
            </a:r>
            <a:r>
              <a:rPr lang="en-US" dirty="0" smtClean="0"/>
              <a:t>termed official </a:t>
            </a:r>
            <a:r>
              <a:rPr lang="en-US" dirty="0"/>
              <a:t>back in 1984 by a group of House builders in America. </a:t>
            </a:r>
            <a:endParaRPr lang="en-US" dirty="0" smtClean="0"/>
          </a:p>
          <a:p>
            <a:r>
              <a:rPr lang="en-US" dirty="0" smtClean="0"/>
              <a:t>The  </a:t>
            </a:r>
            <a:r>
              <a:rPr lang="en-US" dirty="0"/>
              <a:t>first insight of a </a:t>
            </a:r>
            <a:r>
              <a:rPr lang="en-US" dirty="0" smtClean="0"/>
              <a:t>smart</a:t>
            </a:r>
          </a:p>
          <a:p>
            <a:pPr marL="0" indent="0">
              <a:buNone/>
            </a:pPr>
            <a:r>
              <a:rPr lang="en-US" dirty="0" smtClean="0"/>
              <a:t> </a:t>
            </a:r>
            <a:r>
              <a:rPr lang="en-US" dirty="0"/>
              <a:t>house was </a:t>
            </a:r>
            <a:r>
              <a:rPr lang="en-US" dirty="0" smtClean="0"/>
              <a:t>in </a:t>
            </a:r>
            <a:r>
              <a:rPr lang="en-US" dirty="0"/>
              <a:t>USA.</a:t>
            </a:r>
          </a:p>
          <a:p>
            <a:r>
              <a:rPr lang="en-US" dirty="0" smtClean="0"/>
              <a:t>A smart house contained some</a:t>
            </a:r>
          </a:p>
          <a:p>
            <a:pPr marL="0" indent="0">
              <a:buNone/>
            </a:pPr>
            <a:r>
              <a:rPr lang="en-US" dirty="0" smtClean="0"/>
              <a:t>unique equipment with installed</a:t>
            </a:r>
          </a:p>
          <a:p>
            <a:pPr marL="0" indent="0">
              <a:buNone/>
            </a:pPr>
            <a:r>
              <a:rPr lang="en-US" dirty="0" smtClean="0"/>
              <a:t>electronics which controlled the </a:t>
            </a:r>
          </a:p>
          <a:p>
            <a:pPr marL="0" indent="0">
              <a:buNone/>
            </a:pPr>
            <a:r>
              <a:rPr lang="en-US" dirty="0" smtClean="0"/>
              <a:t>home.  Such a home contained</a:t>
            </a:r>
          </a:p>
          <a:p>
            <a:pPr marL="0" indent="0">
              <a:buNone/>
            </a:pPr>
            <a:r>
              <a:rPr lang="en-US" dirty="0" smtClean="0"/>
              <a:t>appliances such as TV sets, </a:t>
            </a:r>
          </a:p>
          <a:p>
            <a:pPr marL="0" indent="0">
              <a:buNone/>
            </a:pPr>
            <a:r>
              <a:rPr lang="en-US" dirty="0" smtClean="0"/>
              <a:t>microwaves and washing machines.</a:t>
            </a:r>
          </a:p>
          <a:p>
            <a:r>
              <a:rPr lang="en-US" dirty="0" smtClean="0"/>
              <a:t>All </a:t>
            </a:r>
            <a:r>
              <a:rPr lang="en-US" dirty="0"/>
              <a:t>these appliances were made to be regulated with a single button to enable and disable them whenever. </a:t>
            </a:r>
          </a:p>
        </p:txBody>
      </p:sp>
      <p:pic>
        <p:nvPicPr>
          <p:cNvPr id="4" name="Picture 3" descr="https://tse2.mm.bing.net/th?id=OIP.BmSZF-ccVVD8NfsHWOMRigHaE4&amp;pid=Api&amp;P=0&amp;w=252&amp;h=167"/>
          <p:cNvPicPr/>
          <p:nvPr/>
        </p:nvPicPr>
        <p:blipFill>
          <a:blip r:embed="rId2">
            <a:extLst>
              <a:ext uri="{28A0092B-C50C-407E-A947-70E740481C1C}">
                <a14:useLocalDpi xmlns:a14="http://schemas.microsoft.com/office/drawing/2010/main" val="0"/>
              </a:ext>
            </a:extLst>
          </a:blip>
          <a:srcRect/>
          <a:stretch>
            <a:fillRect/>
          </a:stretch>
        </p:blipFill>
        <p:spPr bwMode="auto">
          <a:xfrm>
            <a:off x="4876800" y="2362200"/>
            <a:ext cx="2933700" cy="2724150"/>
          </a:xfrm>
          <a:prstGeom prst="rect">
            <a:avLst/>
          </a:prstGeom>
          <a:noFill/>
          <a:ln>
            <a:noFill/>
          </a:ln>
        </p:spPr>
      </p:pic>
    </p:spTree>
    <p:extLst>
      <p:ext uri="{BB962C8B-B14F-4D97-AF65-F5344CB8AC3E}">
        <p14:creationId xmlns:p14="http://schemas.microsoft.com/office/powerpoint/2010/main" val="9705277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a:t>The objective of home builders was to integrate almost everything into a single network program.</a:t>
            </a:r>
          </a:p>
          <a:p>
            <a:r>
              <a:rPr lang="en-US" dirty="0"/>
              <a:t>The cost involved in setting such an intelligent home is very high hence very few people would afford one. </a:t>
            </a:r>
          </a:p>
          <a:p>
            <a:r>
              <a:rPr lang="en-US" dirty="0"/>
              <a:t>A smart home has been integrated with innovations which have enhanced more comfort and security.</a:t>
            </a:r>
          </a:p>
        </p:txBody>
      </p:sp>
    </p:spTree>
    <p:extLst>
      <p:ext uri="{BB962C8B-B14F-4D97-AF65-F5344CB8AC3E}">
        <p14:creationId xmlns:p14="http://schemas.microsoft.com/office/powerpoint/2010/main" val="38440025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508760"/>
          </a:xfrm>
        </p:spPr>
        <p:txBody>
          <a:bodyPr>
            <a:normAutofit/>
          </a:bodyPr>
          <a:lstStyle/>
          <a:p>
            <a:r>
              <a:rPr lang="en-US" dirty="0"/>
              <a:t>Elements of a smart home</a:t>
            </a:r>
            <a:br>
              <a:rPr lang="en-US" dirty="0"/>
            </a:br>
            <a:endParaRPr lang="en-US" dirty="0"/>
          </a:p>
        </p:txBody>
      </p:sp>
      <p:sp>
        <p:nvSpPr>
          <p:cNvPr id="3" name="Content Placeholder 2"/>
          <p:cNvSpPr>
            <a:spLocks noGrp="1"/>
          </p:cNvSpPr>
          <p:nvPr>
            <p:ph idx="1"/>
          </p:nvPr>
        </p:nvSpPr>
        <p:spPr/>
        <p:txBody>
          <a:bodyPr/>
          <a:lstStyle/>
          <a:p>
            <a:pPr marL="514350" indent="-514350">
              <a:buFont typeface="+mj-lt"/>
              <a:buAutoNum type="arabicPeriod"/>
            </a:pPr>
            <a:r>
              <a:rPr lang="en-US" sz="2800" dirty="0"/>
              <a:t>Energy</a:t>
            </a:r>
          </a:p>
          <a:p>
            <a:pPr marL="514350" indent="-514350">
              <a:buFont typeface="+mj-lt"/>
              <a:buAutoNum type="arabicPeriod"/>
            </a:pPr>
            <a:r>
              <a:rPr lang="en-US" sz="2800" dirty="0"/>
              <a:t>Convenience</a:t>
            </a:r>
          </a:p>
          <a:p>
            <a:pPr marL="514350" indent="-514350">
              <a:buFont typeface="+mj-lt"/>
              <a:buAutoNum type="arabicPeriod"/>
            </a:pPr>
            <a:r>
              <a:rPr lang="en-US" sz="2800" dirty="0" smtClean="0"/>
              <a:t>Security</a:t>
            </a:r>
            <a:endParaRPr lang="en-US" sz="2800" dirty="0"/>
          </a:p>
          <a:p>
            <a:pPr marL="514350" indent="-514350">
              <a:buFont typeface="+mj-lt"/>
              <a:buAutoNum type="arabicPeriod"/>
            </a:pPr>
            <a:r>
              <a:rPr lang="en-US" sz="2800" dirty="0"/>
              <a:t>Entertainment</a:t>
            </a:r>
          </a:p>
          <a:p>
            <a:pPr marL="514350" indent="-514350">
              <a:buFont typeface="+mj-lt"/>
              <a:buAutoNum type="arabicPeriod"/>
            </a:pPr>
            <a:r>
              <a:rPr lang="en-US" sz="2800" dirty="0"/>
              <a:t>Atmosphere </a:t>
            </a:r>
          </a:p>
          <a:p>
            <a:endParaRPr lang="en-US" dirty="0"/>
          </a:p>
        </p:txBody>
      </p:sp>
      <p:pic>
        <p:nvPicPr>
          <p:cNvPr id="4" name="Picture 3" descr="SmartThings Outlet"/>
          <p:cNvPicPr/>
          <p:nvPr/>
        </p:nvPicPr>
        <p:blipFill>
          <a:blip r:embed="rId2">
            <a:extLst>
              <a:ext uri="{28A0092B-C50C-407E-A947-70E740481C1C}">
                <a14:useLocalDpi xmlns:a14="http://schemas.microsoft.com/office/drawing/2010/main" val="0"/>
              </a:ext>
            </a:extLst>
          </a:blip>
          <a:srcRect/>
          <a:stretch>
            <a:fillRect/>
          </a:stretch>
        </p:blipFill>
        <p:spPr bwMode="auto">
          <a:xfrm>
            <a:off x="6400800" y="1143000"/>
            <a:ext cx="1762124" cy="1824037"/>
          </a:xfrm>
          <a:prstGeom prst="rect">
            <a:avLst/>
          </a:prstGeom>
          <a:noFill/>
          <a:ln>
            <a:noFill/>
          </a:ln>
        </p:spPr>
      </p:pic>
      <p:pic>
        <p:nvPicPr>
          <p:cNvPr id="2052" name="Picture 29" descr="Description: Nest Ca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1856739"/>
            <a:ext cx="1321254" cy="2220595"/>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0" descr="Description: Apple's Sir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67487" y="3048000"/>
            <a:ext cx="1428750" cy="142875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31" descr="Description: GE Link Bul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859111" y="4191000"/>
            <a:ext cx="1524000" cy="1524000"/>
          </a:xfrm>
          <a:prstGeom prst="rect">
            <a:avLst/>
          </a:prstGeom>
          <a:noFill/>
          <a:extLst>
            <a:ext uri="{909E8E84-426E-40DD-AFC4-6F175D3DCCD1}">
              <a14:hiddenFill xmlns:a14="http://schemas.microsoft.com/office/drawing/2010/main">
                <a:solidFill>
                  <a:srgbClr val="FFFFFF"/>
                </a:solidFill>
              </a14:hiddenFill>
            </a:ext>
          </a:extLst>
        </p:spPr>
      </p:pic>
      <p:pic>
        <p:nvPicPr>
          <p:cNvPr id="2049" name="Picture 32" descr="Description: Harmony Elite Universal Remot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10934700"/>
            <a:ext cx="5943600" cy="5114925"/>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5"/>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6" name="Rectangle 6"/>
          <p:cNvSpPr>
            <a:spLocks noChangeArrowheads="1"/>
          </p:cNvSpPr>
          <p:nvPr/>
        </p:nvSpPr>
        <p:spPr bwMode="auto">
          <a:xfrm>
            <a:off x="0" y="160496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val="1594651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CONCEPTUAL FRAMEWORK</a:t>
            </a:r>
            <a:endParaRPr lang="en-US" dirty="0"/>
          </a:p>
        </p:txBody>
      </p:sp>
      <p:sp>
        <p:nvSpPr>
          <p:cNvPr id="3" name="Content Placeholder 2"/>
          <p:cNvSpPr>
            <a:spLocks noGrp="1"/>
          </p:cNvSpPr>
          <p:nvPr>
            <p:ph idx="1"/>
          </p:nvPr>
        </p:nvSpPr>
        <p:spPr/>
        <p:style>
          <a:lnRef idx="2">
            <a:schemeClr val="dk1">
              <a:shade val="50000"/>
            </a:schemeClr>
          </a:lnRef>
          <a:fillRef idx="1">
            <a:schemeClr val="dk1"/>
          </a:fillRef>
          <a:effectRef idx="0">
            <a:schemeClr val="dk1"/>
          </a:effectRef>
          <a:fontRef idx="minor">
            <a:schemeClr val="lt1"/>
          </a:fontRef>
        </p:style>
        <p:txBody>
          <a:bodyPr/>
          <a:lstStyle/>
          <a:p>
            <a:endParaRPr lang="en-US" dirty="0"/>
          </a:p>
        </p:txBody>
      </p:sp>
      <p:sp>
        <p:nvSpPr>
          <p:cNvPr id="4" name="Oval 3"/>
          <p:cNvSpPr/>
          <p:nvPr/>
        </p:nvSpPr>
        <p:spPr>
          <a:xfrm>
            <a:off x="3200400" y="3581400"/>
            <a:ext cx="19812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SMART HOMES</a:t>
            </a:r>
            <a:endParaRPr lang="en-US" dirty="0"/>
          </a:p>
        </p:txBody>
      </p:sp>
      <p:sp>
        <p:nvSpPr>
          <p:cNvPr id="5" name="Flowchart: Preparation 4"/>
          <p:cNvSpPr/>
          <p:nvPr/>
        </p:nvSpPr>
        <p:spPr>
          <a:xfrm>
            <a:off x="457200" y="3810000"/>
            <a:ext cx="2133600" cy="9525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Efficiency</a:t>
            </a:r>
            <a:endParaRPr lang="en-US" dirty="0"/>
          </a:p>
        </p:txBody>
      </p:sp>
      <p:sp>
        <p:nvSpPr>
          <p:cNvPr id="6" name="Flowchart: Preparation 5"/>
          <p:cNvSpPr/>
          <p:nvPr/>
        </p:nvSpPr>
        <p:spPr>
          <a:xfrm>
            <a:off x="5105400" y="2438400"/>
            <a:ext cx="2362200" cy="8382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automation</a:t>
            </a:r>
            <a:endParaRPr lang="en-US" dirty="0"/>
          </a:p>
        </p:txBody>
      </p:sp>
      <p:sp>
        <p:nvSpPr>
          <p:cNvPr id="7" name="Flowchart: Preparation 6"/>
          <p:cNvSpPr/>
          <p:nvPr/>
        </p:nvSpPr>
        <p:spPr>
          <a:xfrm>
            <a:off x="5410200" y="4495800"/>
            <a:ext cx="2286000" cy="7620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a:t>
            </a:r>
            <a:r>
              <a:rPr lang="en-US" dirty="0" smtClean="0"/>
              <a:t>nteraction</a:t>
            </a:r>
            <a:endParaRPr lang="en-US" dirty="0"/>
          </a:p>
        </p:txBody>
      </p:sp>
      <p:sp>
        <p:nvSpPr>
          <p:cNvPr id="8" name="Flowchart: Preparation 7"/>
          <p:cNvSpPr/>
          <p:nvPr/>
        </p:nvSpPr>
        <p:spPr>
          <a:xfrm>
            <a:off x="2971800" y="5344886"/>
            <a:ext cx="2286000" cy="827314"/>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Adaptabiliy</a:t>
            </a:r>
            <a:endParaRPr lang="en-US" dirty="0"/>
          </a:p>
        </p:txBody>
      </p:sp>
      <p:sp>
        <p:nvSpPr>
          <p:cNvPr id="9" name="Flowchart: Preparation 8"/>
          <p:cNvSpPr/>
          <p:nvPr/>
        </p:nvSpPr>
        <p:spPr>
          <a:xfrm>
            <a:off x="1676400" y="2286000"/>
            <a:ext cx="2209800" cy="838200"/>
          </a:xfrm>
          <a:prstGeom prst="flowChartPrepar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smtClean="0"/>
              <a:t>Muilti-fuctonality</a:t>
            </a:r>
            <a:endParaRPr lang="en-US" dirty="0"/>
          </a:p>
        </p:txBody>
      </p:sp>
      <p:cxnSp>
        <p:nvCxnSpPr>
          <p:cNvPr id="12" name="Straight Connector 11"/>
          <p:cNvCxnSpPr/>
          <p:nvPr/>
        </p:nvCxnSpPr>
        <p:spPr>
          <a:xfrm>
            <a:off x="3249386" y="3249386"/>
            <a:ext cx="228600" cy="381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V="1">
            <a:off x="5094514" y="3336472"/>
            <a:ext cx="304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2667000" y="4286250"/>
            <a:ext cx="533400" cy="20955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4114800" y="4648200"/>
            <a:ext cx="0" cy="4572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a:off x="5181600" y="4391025"/>
            <a:ext cx="381000" cy="2571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28722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 SMART HOME</a:t>
            </a:r>
            <a:endParaRPr lang="en-US" dirty="0"/>
          </a:p>
        </p:txBody>
      </p:sp>
      <p:sp>
        <p:nvSpPr>
          <p:cNvPr id="3" name="Content Placeholder 2"/>
          <p:cNvSpPr>
            <a:spLocks noGrp="1"/>
          </p:cNvSpPr>
          <p:nvPr>
            <p:ph idx="1"/>
          </p:nvPr>
        </p:nvSpPr>
        <p:spPr>
          <a:xfrm>
            <a:off x="451757" y="1600200"/>
            <a:ext cx="7239000" cy="4846320"/>
          </a:xfrm>
        </p:spPr>
        <p:txBody>
          <a:bodyPr>
            <a:normAutofit/>
          </a:bodyPr>
          <a:lstStyle/>
          <a:p>
            <a:r>
              <a:rPr lang="en-US" dirty="0"/>
              <a:t>The system offers </a:t>
            </a:r>
            <a:r>
              <a:rPr lang="en-US" dirty="0" smtClean="0"/>
              <a:t>various</a:t>
            </a:r>
          </a:p>
          <a:p>
            <a:pPr marL="0" indent="0">
              <a:buNone/>
            </a:pPr>
            <a:r>
              <a:rPr lang="en-US" dirty="0" smtClean="0"/>
              <a:t>energy </a:t>
            </a:r>
            <a:r>
              <a:rPr lang="en-US" dirty="0"/>
              <a:t>management </a:t>
            </a:r>
          </a:p>
          <a:p>
            <a:pPr marL="0" indent="0">
              <a:buNone/>
            </a:pPr>
            <a:r>
              <a:rPr lang="en-US" dirty="0" smtClean="0"/>
              <a:t>options </a:t>
            </a:r>
            <a:r>
              <a:rPr lang="en-US" dirty="0"/>
              <a:t>which as a </a:t>
            </a:r>
            <a:r>
              <a:rPr lang="en-US" dirty="0" smtClean="0"/>
              <a:t>result</a:t>
            </a:r>
          </a:p>
          <a:p>
            <a:pPr marL="0" indent="0">
              <a:buNone/>
            </a:pPr>
            <a:r>
              <a:rPr lang="en-US" dirty="0" smtClean="0"/>
              <a:t>will </a:t>
            </a:r>
            <a:r>
              <a:rPr lang="en-US" dirty="0"/>
              <a:t>reduce the </a:t>
            </a:r>
            <a:r>
              <a:rPr lang="en-US" dirty="0" smtClean="0"/>
              <a:t>utility</a:t>
            </a:r>
          </a:p>
          <a:p>
            <a:pPr marL="0" indent="0">
              <a:buNone/>
            </a:pPr>
            <a:r>
              <a:rPr lang="en-US" dirty="0" smtClean="0"/>
              <a:t>bill </a:t>
            </a:r>
            <a:r>
              <a:rPr lang="en-US" dirty="0"/>
              <a:t>of a home owner with around 30% or more in a year depending with the choice of quality</a:t>
            </a:r>
            <a:r>
              <a:rPr lang="en-US" dirty="0" smtClean="0"/>
              <a:t>.</a:t>
            </a:r>
          </a:p>
          <a:p>
            <a:r>
              <a:rPr lang="en-US" dirty="0" smtClean="0"/>
              <a:t>The </a:t>
            </a:r>
            <a:r>
              <a:rPr lang="en-US" dirty="0"/>
              <a:t>air conditioning and the heating are automatically </a:t>
            </a:r>
            <a:endParaRPr lang="en-US" dirty="0" smtClean="0"/>
          </a:p>
          <a:p>
            <a:pPr marL="0" indent="0">
              <a:buNone/>
            </a:pPr>
            <a:r>
              <a:rPr lang="en-US" dirty="0" smtClean="0"/>
              <a:t>regulated.</a:t>
            </a:r>
            <a:endParaRPr lang="en-US" dirty="0"/>
          </a:p>
          <a:p>
            <a:endParaRPr lang="en-US" dirty="0"/>
          </a:p>
          <a:p>
            <a:endParaRPr lang="en-US" dirty="0"/>
          </a:p>
        </p:txBody>
      </p:sp>
      <p:pic>
        <p:nvPicPr>
          <p:cNvPr id="4" name="Picture 3" descr="https://tse4.mm.bing.net/th?id=OIP._Vh26IeFFYCWwIEy3mARpAHaEg&amp;pid=Api&amp;P=0&amp;w=274&amp;h=168"/>
          <p:cNvPicPr/>
          <p:nvPr/>
        </p:nvPicPr>
        <p:blipFill>
          <a:blip r:embed="rId2">
            <a:extLst>
              <a:ext uri="{28A0092B-C50C-407E-A947-70E740481C1C}">
                <a14:useLocalDpi xmlns:a14="http://schemas.microsoft.com/office/drawing/2010/main" val="0"/>
              </a:ext>
            </a:extLst>
          </a:blip>
          <a:srcRect/>
          <a:stretch>
            <a:fillRect/>
          </a:stretch>
        </p:blipFill>
        <p:spPr bwMode="auto">
          <a:xfrm>
            <a:off x="4225018" y="4846864"/>
            <a:ext cx="3699782" cy="1858736"/>
          </a:xfrm>
          <a:prstGeom prst="rect">
            <a:avLst/>
          </a:prstGeom>
          <a:noFill/>
          <a:ln>
            <a:noFill/>
          </a:ln>
        </p:spPr>
      </p:pic>
      <p:pic>
        <p:nvPicPr>
          <p:cNvPr id="6" name="Picture 5" descr="https://tse2.mm.bing.net/th?id=OIP.eBLwnJzMvRKvCoxk_r50xAHaDt&amp;pid=Api&amp;P=0&amp;w=343&amp;h=172"/>
          <p:cNvPicPr/>
          <p:nvPr/>
        </p:nvPicPr>
        <p:blipFill>
          <a:blip r:embed="rId3">
            <a:extLst>
              <a:ext uri="{28A0092B-C50C-407E-A947-70E740481C1C}">
                <a14:useLocalDpi xmlns:a14="http://schemas.microsoft.com/office/drawing/2010/main" val="0"/>
              </a:ext>
            </a:extLst>
          </a:blip>
          <a:srcRect/>
          <a:stretch>
            <a:fillRect/>
          </a:stretch>
        </p:blipFill>
        <p:spPr bwMode="auto">
          <a:xfrm>
            <a:off x="4648200" y="1524000"/>
            <a:ext cx="3343275" cy="1866900"/>
          </a:xfrm>
          <a:prstGeom prst="rect">
            <a:avLst/>
          </a:prstGeom>
          <a:noFill/>
          <a:ln>
            <a:noFill/>
          </a:ln>
        </p:spPr>
      </p:pic>
    </p:spTree>
    <p:extLst>
      <p:ext uri="{BB962C8B-B14F-4D97-AF65-F5344CB8AC3E}">
        <p14:creationId xmlns:p14="http://schemas.microsoft.com/office/powerpoint/2010/main" val="25038586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a:bodyPr>
          <a:lstStyle/>
          <a:p>
            <a:r>
              <a:rPr lang="en-US" dirty="0" smtClean="0"/>
              <a:t>The </a:t>
            </a:r>
            <a:r>
              <a:rPr lang="en-US" dirty="0"/>
              <a:t>home is controlled in a menu control panel, a personal computer, smart phone or a programmed switch</a:t>
            </a:r>
            <a:endParaRPr lang="en-US" dirty="0" smtClean="0"/>
          </a:p>
          <a:p>
            <a:r>
              <a:rPr lang="en-US" dirty="0" smtClean="0"/>
              <a:t>People </a:t>
            </a:r>
            <a:r>
              <a:rPr lang="en-US" dirty="0"/>
              <a:t>with a short term memory can benefit from a smart home for it gives updates and reminders to the home owner</a:t>
            </a:r>
            <a:r>
              <a:rPr lang="en-US" dirty="0" smtClean="0"/>
              <a:t>.</a:t>
            </a:r>
          </a:p>
          <a:p>
            <a:r>
              <a:rPr lang="en-US" dirty="0"/>
              <a:t>System installed can turn on and off </a:t>
            </a:r>
            <a:r>
              <a:rPr lang="en-US" dirty="0" smtClean="0"/>
              <a:t>the lights </a:t>
            </a:r>
            <a:r>
              <a:rPr lang="en-US" dirty="0"/>
              <a:t>automatically </a:t>
            </a:r>
            <a:r>
              <a:rPr lang="en-US" dirty="0" smtClean="0"/>
              <a:t>in any </a:t>
            </a:r>
            <a:r>
              <a:rPr lang="en-US" dirty="0"/>
              <a:t>preferred moment. </a:t>
            </a:r>
          </a:p>
          <a:p>
            <a:endParaRPr lang="en-US" dirty="0"/>
          </a:p>
          <a:p>
            <a:endParaRPr lang="en-US" dirty="0"/>
          </a:p>
        </p:txBody>
      </p:sp>
      <p:pic>
        <p:nvPicPr>
          <p:cNvPr id="4" name="Picture 3" descr="https://tse3.mm.bing.net/th?id=OIP.JVZzufcukeiRlZDsr0MVkAHaHa&amp;pid=Api&amp;P=0&amp;w=300&amp;h=300"/>
          <p:cNvPicPr/>
          <p:nvPr/>
        </p:nvPicPr>
        <p:blipFill>
          <a:blip r:embed="rId2">
            <a:extLst>
              <a:ext uri="{28A0092B-C50C-407E-A947-70E740481C1C}">
                <a14:useLocalDpi xmlns:a14="http://schemas.microsoft.com/office/drawing/2010/main" val="0"/>
              </a:ext>
            </a:extLst>
          </a:blip>
          <a:srcRect/>
          <a:stretch>
            <a:fillRect/>
          </a:stretch>
        </p:blipFill>
        <p:spPr bwMode="auto">
          <a:xfrm>
            <a:off x="5943600" y="4952999"/>
            <a:ext cx="1809750" cy="1692729"/>
          </a:xfrm>
          <a:prstGeom prst="rect">
            <a:avLst/>
          </a:prstGeom>
          <a:noFill/>
          <a:ln>
            <a:noFill/>
          </a:ln>
        </p:spPr>
      </p:pic>
    </p:spTree>
    <p:extLst>
      <p:ext uri="{BB962C8B-B14F-4D97-AF65-F5344CB8AC3E}">
        <p14:creationId xmlns:p14="http://schemas.microsoft.com/office/powerpoint/2010/main" val="32519132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smtClean="0"/>
              <a:t>In </a:t>
            </a:r>
            <a:r>
              <a:rPr lang="en-US" dirty="0"/>
              <a:t>most homes, installing cameras is a priority to fight crimes. Most of the must have cameras are a bit costly but offers optimum security.</a:t>
            </a:r>
          </a:p>
          <a:p>
            <a:r>
              <a:rPr lang="en-US" dirty="0" smtClean="0"/>
              <a:t>It suites any person</a:t>
            </a:r>
          </a:p>
          <a:p>
            <a:pPr marL="0" indent="0">
              <a:buNone/>
            </a:pPr>
            <a:r>
              <a:rPr lang="en-US" dirty="0" smtClean="0"/>
              <a:t>with </a:t>
            </a:r>
            <a:r>
              <a:rPr lang="en-US" dirty="0"/>
              <a:t>a disability </a:t>
            </a:r>
            <a:endParaRPr lang="en-US" dirty="0" smtClean="0"/>
          </a:p>
          <a:p>
            <a:pPr marL="0" indent="0">
              <a:buNone/>
            </a:pPr>
            <a:r>
              <a:rPr lang="en-US" dirty="0" smtClean="0"/>
              <a:t>and </a:t>
            </a:r>
            <a:r>
              <a:rPr lang="en-US" dirty="0"/>
              <a:t>helps </a:t>
            </a:r>
            <a:r>
              <a:rPr lang="en-US" dirty="0" smtClean="0"/>
              <a:t>them</a:t>
            </a:r>
          </a:p>
          <a:p>
            <a:pPr marL="0" indent="0">
              <a:buNone/>
            </a:pPr>
            <a:r>
              <a:rPr lang="en-US" dirty="0" smtClean="0"/>
              <a:t>maintain </a:t>
            </a:r>
            <a:r>
              <a:rPr lang="en-US" dirty="0"/>
              <a:t>a </a:t>
            </a:r>
            <a:r>
              <a:rPr lang="en-US" dirty="0" smtClean="0"/>
              <a:t>normal</a:t>
            </a:r>
          </a:p>
          <a:p>
            <a:pPr marL="0" indent="0">
              <a:buNone/>
            </a:pPr>
            <a:r>
              <a:rPr lang="en-US" dirty="0" smtClean="0"/>
              <a:t>active </a:t>
            </a:r>
            <a:r>
              <a:rPr lang="en-US" dirty="0"/>
              <a:t>life.</a:t>
            </a:r>
          </a:p>
          <a:p>
            <a:endParaRPr lang="en-US" dirty="0"/>
          </a:p>
        </p:txBody>
      </p:sp>
      <p:pic>
        <p:nvPicPr>
          <p:cNvPr id="5" name="Picture 4" descr="https://cdn-images-1.medium.com/max/1600/1*ONP7oFu1VRNV4lSyTp9kNA.png"/>
          <p:cNvPicPr/>
          <p:nvPr/>
        </p:nvPicPr>
        <p:blipFill>
          <a:blip r:embed="rId2">
            <a:extLst>
              <a:ext uri="{28A0092B-C50C-407E-A947-70E740481C1C}">
                <a14:useLocalDpi xmlns:a14="http://schemas.microsoft.com/office/drawing/2010/main" val="0"/>
              </a:ext>
            </a:extLst>
          </a:blip>
          <a:srcRect/>
          <a:stretch>
            <a:fillRect/>
          </a:stretch>
        </p:blipFill>
        <p:spPr bwMode="auto">
          <a:xfrm>
            <a:off x="4038600" y="2743200"/>
            <a:ext cx="3800475" cy="3905250"/>
          </a:xfrm>
          <a:prstGeom prst="rect">
            <a:avLst/>
          </a:prstGeom>
          <a:noFill/>
          <a:ln>
            <a:noFill/>
          </a:ln>
        </p:spPr>
      </p:pic>
    </p:spTree>
    <p:extLst>
      <p:ext uri="{BB962C8B-B14F-4D97-AF65-F5344CB8AC3E}">
        <p14:creationId xmlns:p14="http://schemas.microsoft.com/office/powerpoint/2010/main" val="3203333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508760"/>
          </a:xfrm>
        </p:spPr>
        <p:txBody>
          <a:bodyPr>
            <a:normAutofit/>
          </a:bodyPr>
          <a:lstStyle/>
          <a:p>
            <a:r>
              <a:rPr lang="en-US" dirty="0" smtClean="0"/>
              <a:t>CHALLENGES </a:t>
            </a:r>
            <a:r>
              <a:rPr lang="en-US" dirty="0"/>
              <a:t>OF A SMART HOME</a:t>
            </a:r>
            <a:br>
              <a:rPr lang="en-US" dirty="0"/>
            </a:br>
            <a:endParaRPr lang="en-US" dirty="0"/>
          </a:p>
        </p:txBody>
      </p:sp>
      <p:sp>
        <p:nvSpPr>
          <p:cNvPr id="3" name="Content Placeholder 2"/>
          <p:cNvSpPr>
            <a:spLocks noGrp="1"/>
          </p:cNvSpPr>
          <p:nvPr>
            <p:ph idx="1"/>
          </p:nvPr>
        </p:nvSpPr>
        <p:spPr>
          <a:xfrm>
            <a:off x="762000" y="1981200"/>
            <a:ext cx="6934200" cy="4474536"/>
          </a:xfrm>
        </p:spPr>
        <p:txBody>
          <a:bodyPr/>
          <a:lstStyle/>
          <a:p>
            <a:r>
              <a:rPr lang="en-US" dirty="0"/>
              <a:t>Costly</a:t>
            </a:r>
          </a:p>
          <a:p>
            <a:r>
              <a:rPr lang="en-US" dirty="0"/>
              <a:t>Rely mostly on internet</a:t>
            </a:r>
          </a:p>
          <a:p>
            <a:r>
              <a:rPr lang="en-US" dirty="0"/>
              <a:t>Technical security threats</a:t>
            </a:r>
          </a:p>
          <a:p>
            <a:r>
              <a:rPr lang="en-US" dirty="0"/>
              <a:t>Requires professionals</a:t>
            </a:r>
          </a:p>
          <a:p>
            <a:endParaRPr lang="en-US" dirty="0"/>
          </a:p>
        </p:txBody>
      </p:sp>
    </p:spTree>
    <p:extLst>
      <p:ext uri="{BB962C8B-B14F-4D97-AF65-F5344CB8AC3E}">
        <p14:creationId xmlns:p14="http://schemas.microsoft.com/office/powerpoint/2010/main" val="40532816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7239000" cy="838200"/>
          </a:xfrm>
        </p:spPr>
        <p:txBody>
          <a:bodyPr>
            <a:normAutofit fontScale="90000"/>
          </a:bodyPr>
          <a:lstStyle/>
          <a:p>
            <a:r>
              <a:rPr lang="en-US" dirty="0"/>
              <a:t>Evolution of </a:t>
            </a:r>
            <a:r>
              <a:rPr lang="en-US" dirty="0" smtClean="0"/>
              <a:t>a smart </a:t>
            </a:r>
            <a:r>
              <a:rPr lang="en-US" dirty="0"/>
              <a:t>home</a:t>
            </a:r>
            <a:br>
              <a:rPr lang="en-US" dirty="0"/>
            </a:br>
            <a:endParaRPr lang="en-US" dirty="0"/>
          </a:p>
        </p:txBody>
      </p:sp>
      <p:sp>
        <p:nvSpPr>
          <p:cNvPr id="3" name="Content Placeholder 2"/>
          <p:cNvSpPr>
            <a:spLocks noGrp="1"/>
          </p:cNvSpPr>
          <p:nvPr>
            <p:ph idx="1"/>
          </p:nvPr>
        </p:nvSpPr>
        <p:spPr/>
        <p:txBody>
          <a:bodyPr>
            <a:normAutofit/>
          </a:bodyPr>
          <a:lstStyle/>
          <a:p>
            <a:r>
              <a:rPr lang="en-US" dirty="0"/>
              <a:t>There are three stages of smart home market evolution</a:t>
            </a:r>
          </a:p>
          <a:p>
            <a:pPr marL="0" indent="0">
              <a:buNone/>
            </a:pPr>
            <a:r>
              <a:rPr lang="en-US" dirty="0" smtClean="0"/>
              <a:t>	</a:t>
            </a:r>
            <a:r>
              <a:rPr lang="en-US" b="1" dirty="0" smtClean="0"/>
              <a:t>Stage </a:t>
            </a:r>
            <a:r>
              <a:rPr lang="en-US" b="1" dirty="0"/>
              <a:t>1: Connected standalone devices </a:t>
            </a:r>
            <a:r>
              <a:rPr lang="en-US" b="1" dirty="0" smtClean="0"/>
              <a:t>	</a:t>
            </a:r>
            <a:r>
              <a:rPr lang="en-US" dirty="0" smtClean="0"/>
              <a:t>– Involves </a:t>
            </a:r>
            <a:r>
              <a:rPr lang="en-US" dirty="0"/>
              <a:t>connecting most independent </a:t>
            </a:r>
            <a:r>
              <a:rPr lang="en-US" dirty="0" smtClean="0"/>
              <a:t>	devices </a:t>
            </a:r>
            <a:r>
              <a:rPr lang="en-US" dirty="0"/>
              <a:t>with internet to the service </a:t>
            </a:r>
            <a:r>
              <a:rPr lang="en-US" dirty="0" smtClean="0"/>
              <a:t>	provider.</a:t>
            </a:r>
          </a:p>
          <a:p>
            <a:r>
              <a:rPr lang="en-US" dirty="0"/>
              <a:t>	</a:t>
            </a:r>
            <a:r>
              <a:rPr lang="en-US" b="1" dirty="0"/>
              <a:t>Stage 2: connected service silos </a:t>
            </a:r>
            <a:r>
              <a:rPr lang="en-US" b="1" dirty="0" smtClean="0"/>
              <a:t> </a:t>
            </a:r>
          </a:p>
          <a:p>
            <a:pPr marL="0" indent="0">
              <a:buNone/>
            </a:pPr>
            <a:r>
              <a:rPr lang="en-US" dirty="0" smtClean="0"/>
              <a:t>	</a:t>
            </a:r>
            <a:r>
              <a:rPr lang="en-US" dirty="0"/>
              <a:t> – </a:t>
            </a:r>
            <a:r>
              <a:rPr lang="en-US" dirty="0" smtClean="0"/>
              <a:t>Involves 	managing </a:t>
            </a:r>
            <a:r>
              <a:rPr lang="en-US" dirty="0"/>
              <a:t>data and </a:t>
            </a:r>
            <a:r>
              <a:rPr lang="en-US" dirty="0" smtClean="0"/>
              <a:t>	connection </a:t>
            </a:r>
            <a:r>
              <a:rPr lang="en-US" dirty="0"/>
              <a:t>of devices </a:t>
            </a:r>
            <a:r>
              <a:rPr lang="en-US" dirty="0" smtClean="0"/>
              <a:t>	vial </a:t>
            </a:r>
            <a:r>
              <a:rPr lang="en-US" dirty="0"/>
              <a:t>a control </a:t>
            </a:r>
            <a:r>
              <a:rPr lang="en-US" dirty="0" smtClean="0"/>
              <a:t>	hub </a:t>
            </a:r>
            <a:r>
              <a:rPr lang="en-US" dirty="0"/>
              <a:t>providing a limited pint- </a:t>
            </a:r>
            <a:r>
              <a:rPr lang="en-US" dirty="0" smtClean="0"/>
              <a:t>	point 	connection </a:t>
            </a:r>
            <a:r>
              <a:rPr lang="en-US" dirty="0"/>
              <a:t>between the devices.</a:t>
            </a:r>
          </a:p>
          <a:p>
            <a:endParaRPr lang="en-US" dirty="0"/>
          </a:p>
        </p:txBody>
      </p:sp>
    </p:spTree>
    <p:extLst>
      <p:ext uri="{BB962C8B-B14F-4D97-AF65-F5344CB8AC3E}">
        <p14:creationId xmlns:p14="http://schemas.microsoft.com/office/powerpoint/2010/main" val="33180654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pPr marL="0" indent="0">
              <a:buNone/>
            </a:pPr>
            <a:r>
              <a:rPr lang="en-US" sz="2400" b="1" dirty="0" smtClean="0"/>
              <a:t>Stage </a:t>
            </a:r>
            <a:r>
              <a:rPr lang="en-US" sz="2400" b="1" dirty="0"/>
              <a:t>3: integrated smart home</a:t>
            </a:r>
          </a:p>
          <a:p>
            <a:pPr marL="0" indent="0">
              <a:buNone/>
            </a:pPr>
            <a:r>
              <a:rPr lang="en-US" sz="2400" dirty="0"/>
              <a:t>	- Involves sharing data amongst smart 	home systems and devices. </a:t>
            </a:r>
          </a:p>
          <a:p>
            <a:pPr marL="0" indent="0">
              <a:buNone/>
            </a:pPr>
            <a:endParaRPr lang="en-US" sz="2000" dirty="0"/>
          </a:p>
          <a:p>
            <a:r>
              <a:rPr lang="en-US" sz="2800" dirty="0" smtClean="0"/>
              <a:t>Smart </a:t>
            </a:r>
            <a:r>
              <a:rPr lang="en-US" sz="2800" dirty="0"/>
              <a:t>homes get more smart as the devices and utilities join in. </a:t>
            </a:r>
          </a:p>
          <a:p>
            <a:endParaRPr lang="en-US" dirty="0"/>
          </a:p>
        </p:txBody>
      </p:sp>
    </p:spTree>
    <p:extLst>
      <p:ext uri="{BB962C8B-B14F-4D97-AF65-F5344CB8AC3E}">
        <p14:creationId xmlns:p14="http://schemas.microsoft.com/office/powerpoint/2010/main" val="395017295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447800"/>
            <a:ext cx="5867400" cy="533400"/>
          </a:xfrm>
        </p:spPr>
        <p:txBody>
          <a:bodyPr>
            <a:normAutofit fontScale="90000"/>
          </a:bodyPr>
          <a:lstStyle/>
          <a:p>
            <a:r>
              <a:rPr lang="en-US" sz="2000" b="0" dirty="0" smtClean="0"/>
              <a:t>The demographic distribution of smart home technology adopters. A survey in of 4,065 adults in 2016, US</a:t>
            </a:r>
            <a:r>
              <a:rPr lang="en-US" dirty="0"/>
              <a:t/>
            </a:r>
            <a:br>
              <a:rPr lang="en-US" dirty="0"/>
            </a:b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762000" y="1828800"/>
            <a:ext cx="6719085" cy="403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22106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FUTURE </a:t>
            </a:r>
            <a:r>
              <a:rPr lang="en-US" dirty="0"/>
              <a:t>OF SMART HOMES</a:t>
            </a:r>
            <a:br>
              <a:rPr lang="en-US" dirty="0"/>
            </a:br>
            <a:endParaRPr lang="en-US" dirty="0"/>
          </a:p>
        </p:txBody>
      </p:sp>
      <p:sp>
        <p:nvSpPr>
          <p:cNvPr id="3" name="Content Placeholder 2"/>
          <p:cNvSpPr>
            <a:spLocks noGrp="1"/>
          </p:cNvSpPr>
          <p:nvPr>
            <p:ph idx="1"/>
          </p:nvPr>
        </p:nvSpPr>
        <p:spPr>
          <a:xfrm>
            <a:off x="381000" y="1066800"/>
            <a:ext cx="7315200" cy="5388936"/>
          </a:xfrm>
        </p:spPr>
        <p:txBody>
          <a:bodyPr>
            <a:normAutofit/>
          </a:bodyPr>
          <a:lstStyle/>
          <a:p>
            <a:r>
              <a:rPr lang="en-US" dirty="0" smtClean="0"/>
              <a:t>Many </a:t>
            </a:r>
            <a:r>
              <a:rPr lang="en-US" dirty="0"/>
              <a:t>people will have </a:t>
            </a:r>
            <a:endParaRPr lang="en-US" dirty="0" smtClean="0"/>
          </a:p>
          <a:p>
            <a:pPr marL="0" indent="0">
              <a:buNone/>
            </a:pPr>
            <a:r>
              <a:rPr lang="en-US" dirty="0" smtClean="0"/>
              <a:t>adopted </a:t>
            </a:r>
            <a:r>
              <a:rPr lang="en-US" dirty="0"/>
              <a:t>the smart </a:t>
            </a:r>
            <a:r>
              <a:rPr lang="en-US" dirty="0" smtClean="0"/>
              <a:t>home </a:t>
            </a:r>
          </a:p>
          <a:p>
            <a:pPr marL="0" indent="0">
              <a:buNone/>
            </a:pPr>
            <a:r>
              <a:rPr lang="en-US" dirty="0" smtClean="0"/>
              <a:t>market</a:t>
            </a:r>
            <a:endParaRPr lang="en-US" dirty="0"/>
          </a:p>
          <a:p>
            <a:r>
              <a:rPr lang="en-US" dirty="0"/>
              <a:t>There will be </a:t>
            </a:r>
            <a:r>
              <a:rPr lang="en-US" dirty="0" smtClean="0"/>
              <a:t>increased</a:t>
            </a:r>
          </a:p>
          <a:p>
            <a:pPr marL="0" indent="0">
              <a:buNone/>
            </a:pPr>
            <a:r>
              <a:rPr lang="en-US" dirty="0" smtClean="0"/>
              <a:t> </a:t>
            </a:r>
            <a:r>
              <a:rPr lang="en-US" dirty="0"/>
              <a:t>connectivity of everything </a:t>
            </a:r>
            <a:endParaRPr lang="en-US" dirty="0" smtClean="0"/>
          </a:p>
          <a:p>
            <a:pPr marL="0" indent="0">
              <a:buNone/>
            </a:pPr>
            <a:r>
              <a:rPr lang="en-US" dirty="0" smtClean="0"/>
              <a:t>in </a:t>
            </a:r>
            <a:r>
              <a:rPr lang="en-US" dirty="0"/>
              <a:t>a home</a:t>
            </a:r>
          </a:p>
          <a:p>
            <a:r>
              <a:rPr lang="en-US" dirty="0"/>
              <a:t>Introduction of robots </a:t>
            </a:r>
            <a:r>
              <a:rPr lang="en-US" dirty="0" smtClean="0"/>
              <a:t>in</a:t>
            </a:r>
          </a:p>
          <a:p>
            <a:pPr marL="0" indent="0">
              <a:buNone/>
            </a:pPr>
            <a:r>
              <a:rPr lang="en-US" dirty="0" smtClean="0"/>
              <a:t> </a:t>
            </a:r>
            <a:r>
              <a:rPr lang="en-US" dirty="0"/>
              <a:t>homes in human form </a:t>
            </a:r>
            <a:endParaRPr lang="en-US" dirty="0" smtClean="0"/>
          </a:p>
          <a:p>
            <a:pPr marL="0" indent="0">
              <a:buNone/>
            </a:pPr>
            <a:r>
              <a:rPr lang="en-US" dirty="0" smtClean="0"/>
              <a:t>performing </a:t>
            </a:r>
            <a:r>
              <a:rPr lang="en-US" dirty="0"/>
              <a:t>manual </a:t>
            </a:r>
            <a:r>
              <a:rPr lang="en-US" dirty="0" smtClean="0"/>
              <a:t>tasks</a:t>
            </a:r>
          </a:p>
          <a:p>
            <a:pPr marL="0" indent="0">
              <a:buNone/>
            </a:pPr>
            <a:r>
              <a:rPr lang="en-US" dirty="0" smtClean="0"/>
              <a:t> </a:t>
            </a:r>
            <a:r>
              <a:rPr lang="en-US" dirty="0"/>
              <a:t>and managing a </a:t>
            </a:r>
            <a:r>
              <a:rPr lang="en-US" dirty="0" smtClean="0"/>
              <a:t>home.</a:t>
            </a:r>
          </a:p>
        </p:txBody>
      </p:sp>
      <p:pic>
        <p:nvPicPr>
          <p:cNvPr id="4" name="Picture 3" descr="NAO Aldebaran Robot"/>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352800"/>
            <a:ext cx="3181350" cy="2876550"/>
          </a:xfrm>
          <a:prstGeom prst="rect">
            <a:avLst/>
          </a:prstGeom>
          <a:noFill/>
          <a:ln>
            <a:noFill/>
          </a:ln>
        </p:spPr>
      </p:pic>
      <p:pic>
        <p:nvPicPr>
          <p:cNvPr id="5" name="Picture 4" descr="https://tse1.mm.bing.net/th?id=OIP.F0KYsRxar6dv0vaWUqvz0wHaE3&amp;pid=Api&amp;P=0&amp;w=277&amp;h=183"/>
          <p:cNvPicPr/>
          <p:nvPr/>
        </p:nvPicPr>
        <p:blipFill>
          <a:blip r:embed="rId3">
            <a:extLst>
              <a:ext uri="{28A0092B-C50C-407E-A947-70E740481C1C}">
                <a14:useLocalDpi xmlns:a14="http://schemas.microsoft.com/office/drawing/2010/main" val="0"/>
              </a:ext>
            </a:extLst>
          </a:blip>
          <a:srcRect/>
          <a:stretch>
            <a:fillRect/>
          </a:stretch>
        </p:blipFill>
        <p:spPr bwMode="auto">
          <a:xfrm>
            <a:off x="4901293" y="1066800"/>
            <a:ext cx="3200400" cy="2133600"/>
          </a:xfrm>
          <a:prstGeom prst="rect">
            <a:avLst/>
          </a:prstGeom>
          <a:noFill/>
          <a:ln>
            <a:noFill/>
          </a:ln>
        </p:spPr>
      </p:pic>
    </p:spTree>
    <p:extLst>
      <p:ext uri="{BB962C8B-B14F-4D97-AF65-F5344CB8AC3E}">
        <p14:creationId xmlns:p14="http://schemas.microsoft.com/office/powerpoint/2010/main" val="27934117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More enhanced security and well improved lifestyle for the home owner</a:t>
            </a:r>
          </a:p>
          <a:p>
            <a:r>
              <a:rPr lang="en-US" dirty="0" smtClean="0"/>
              <a:t>Internet of things </a:t>
            </a:r>
          </a:p>
          <a:p>
            <a:endParaRPr lang="en-US" dirty="0"/>
          </a:p>
        </p:txBody>
      </p:sp>
      <p:pic>
        <p:nvPicPr>
          <p:cNvPr id="4" name="Picture 3" descr="https://i.ytimg.com/vi/hIEIGDsbKqY/maxresdefault.jpg"/>
          <p:cNvPicPr/>
          <p:nvPr/>
        </p:nvPicPr>
        <p:blipFill>
          <a:blip r:embed="rId2">
            <a:extLst>
              <a:ext uri="{28A0092B-C50C-407E-A947-70E740481C1C}">
                <a14:useLocalDpi xmlns:a14="http://schemas.microsoft.com/office/drawing/2010/main" val="0"/>
              </a:ext>
            </a:extLst>
          </a:blip>
          <a:srcRect/>
          <a:stretch>
            <a:fillRect/>
          </a:stretch>
        </p:blipFill>
        <p:spPr bwMode="auto">
          <a:xfrm>
            <a:off x="1295400" y="3276600"/>
            <a:ext cx="5638800" cy="3038475"/>
          </a:xfrm>
          <a:prstGeom prst="rect">
            <a:avLst/>
          </a:prstGeom>
          <a:noFill/>
          <a:ln>
            <a:noFill/>
          </a:ln>
        </p:spPr>
      </p:pic>
    </p:spTree>
    <p:extLst>
      <p:ext uri="{BB962C8B-B14F-4D97-AF65-F5344CB8AC3E}">
        <p14:creationId xmlns:p14="http://schemas.microsoft.com/office/powerpoint/2010/main" val="41883915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System features to consider</a:t>
            </a:r>
            <a:br>
              <a:rPr lang="en-US" dirty="0"/>
            </a:br>
            <a:endParaRPr lang="en-US" dirty="0"/>
          </a:p>
        </p:txBody>
      </p:sp>
      <p:sp>
        <p:nvSpPr>
          <p:cNvPr id="3" name="Content Placeholder 2"/>
          <p:cNvSpPr>
            <a:spLocks noGrp="1"/>
          </p:cNvSpPr>
          <p:nvPr>
            <p:ph sz="half" idx="1"/>
          </p:nvPr>
        </p:nvSpPr>
        <p:spPr/>
        <p:txBody>
          <a:bodyPr>
            <a:normAutofit/>
          </a:bodyPr>
          <a:lstStyle/>
          <a:p>
            <a:r>
              <a:rPr lang="en-US" dirty="0"/>
              <a:t>Mobile application</a:t>
            </a:r>
          </a:p>
          <a:p>
            <a:r>
              <a:rPr lang="en-US" dirty="0"/>
              <a:t>Standards</a:t>
            </a:r>
          </a:p>
          <a:p>
            <a:r>
              <a:rPr lang="en-US" dirty="0"/>
              <a:t>Personalization</a:t>
            </a:r>
          </a:p>
          <a:p>
            <a:r>
              <a:rPr lang="en-US" dirty="0"/>
              <a:t>Energy management</a:t>
            </a:r>
          </a:p>
          <a:p>
            <a:r>
              <a:rPr lang="en-US" dirty="0"/>
              <a:t>Support and monitoring</a:t>
            </a:r>
          </a:p>
          <a:p>
            <a:endParaRPr lang="en-US" dirty="0"/>
          </a:p>
        </p:txBody>
      </p:sp>
      <p:sp>
        <p:nvSpPr>
          <p:cNvPr id="6" name="Content Placeholder 5"/>
          <p:cNvSpPr>
            <a:spLocks noGrp="1"/>
          </p:cNvSpPr>
          <p:nvPr>
            <p:ph sz="half" idx="2"/>
          </p:nvPr>
        </p:nvSpPr>
        <p:spPr/>
        <p:txBody>
          <a:bodyPr/>
          <a:lstStyle/>
          <a:p>
            <a:r>
              <a:rPr lang="en-US" dirty="0"/>
              <a:t>Scheduling</a:t>
            </a:r>
          </a:p>
          <a:p>
            <a:r>
              <a:rPr lang="en-US" dirty="0"/>
              <a:t>User friendly</a:t>
            </a:r>
          </a:p>
          <a:p>
            <a:r>
              <a:rPr lang="en-US" dirty="0"/>
              <a:t>Compatibility</a:t>
            </a:r>
          </a:p>
          <a:p>
            <a:r>
              <a:rPr lang="en-US" dirty="0"/>
              <a:t>Touch screen</a:t>
            </a:r>
          </a:p>
          <a:p>
            <a:r>
              <a:rPr lang="en-US" dirty="0"/>
              <a:t>Security</a:t>
            </a:r>
          </a:p>
          <a:p>
            <a:endParaRPr lang="en-US" dirty="0"/>
          </a:p>
        </p:txBody>
      </p:sp>
    </p:spTree>
    <p:extLst>
      <p:ext uri="{BB962C8B-B14F-4D97-AF65-F5344CB8AC3E}">
        <p14:creationId xmlns:p14="http://schemas.microsoft.com/office/powerpoint/2010/main" val="30081252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20040"/>
            <a:ext cx="7239000" cy="1661160"/>
          </a:xfrm>
        </p:spPr>
        <p:txBody>
          <a:bodyPr>
            <a:normAutofit fontScale="90000"/>
          </a:bodyPr>
          <a:lstStyle/>
          <a:p>
            <a:r>
              <a:rPr lang="en-US" dirty="0"/>
              <a:t>SMART HOME COMMUNICATION PROTOCOLS</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r>
              <a:rPr lang="en-US" dirty="0"/>
              <a:t>Protocols is all about how signals are transferred from ne device to another to trigger an action. </a:t>
            </a:r>
            <a:r>
              <a:rPr lang="en-US" dirty="0" smtClean="0"/>
              <a:t> </a:t>
            </a:r>
            <a:r>
              <a:rPr lang="en-US" dirty="0"/>
              <a:t>The </a:t>
            </a:r>
            <a:r>
              <a:rPr lang="en-US" dirty="0" smtClean="0"/>
              <a:t>protocols </a:t>
            </a:r>
            <a:r>
              <a:rPr lang="en-US" dirty="0"/>
              <a:t>include;</a:t>
            </a:r>
          </a:p>
          <a:p>
            <a:r>
              <a:rPr lang="en-US" dirty="0"/>
              <a:t>Infrared </a:t>
            </a:r>
          </a:p>
          <a:p>
            <a:r>
              <a:rPr lang="en-US" dirty="0"/>
              <a:t>Ethernet</a:t>
            </a:r>
          </a:p>
          <a:p>
            <a:r>
              <a:rPr lang="en-US" dirty="0" err="1"/>
              <a:t>Wifi</a:t>
            </a:r>
            <a:endParaRPr lang="en-US" dirty="0"/>
          </a:p>
          <a:p>
            <a:r>
              <a:rPr lang="en-US" dirty="0"/>
              <a:t>Bluetooth</a:t>
            </a:r>
          </a:p>
          <a:p>
            <a:r>
              <a:rPr lang="en-US" dirty="0"/>
              <a:t>Thread</a:t>
            </a:r>
          </a:p>
          <a:p>
            <a:r>
              <a:rPr lang="en-US" dirty="0" err="1"/>
              <a:t>Zigbee</a:t>
            </a:r>
            <a:endParaRPr lang="en-US" dirty="0"/>
          </a:p>
          <a:p>
            <a:r>
              <a:rPr lang="en-US" dirty="0"/>
              <a:t>Z-Wave</a:t>
            </a:r>
          </a:p>
          <a:p>
            <a:r>
              <a:rPr lang="en-US" dirty="0"/>
              <a:t>KNX</a:t>
            </a:r>
          </a:p>
          <a:p>
            <a:r>
              <a:rPr lang="en-US" dirty="0" err="1"/>
              <a:t>WeMo</a:t>
            </a:r>
            <a:endParaRPr lang="en-US" dirty="0"/>
          </a:p>
          <a:p>
            <a:r>
              <a:rPr lang="en-US" dirty="0"/>
              <a:t>Nest</a:t>
            </a:r>
          </a:p>
          <a:p>
            <a:endParaRPr lang="en-US" dirty="0"/>
          </a:p>
        </p:txBody>
      </p:sp>
      <p:pic>
        <p:nvPicPr>
          <p:cNvPr id="5" name="Picture 4" descr="z-wave-logo"/>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66507" y="2514600"/>
            <a:ext cx="1371600" cy="1295400"/>
          </a:xfrm>
          <a:prstGeom prst="rect">
            <a:avLst/>
          </a:prstGeom>
          <a:noFill/>
          <a:ln>
            <a:noFill/>
          </a:ln>
        </p:spPr>
      </p:pic>
      <p:pic>
        <p:nvPicPr>
          <p:cNvPr id="6" name="Picture 5" descr="thread-certified-logo"/>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19800" y="2362200"/>
            <a:ext cx="1375682" cy="1023937"/>
          </a:xfrm>
          <a:prstGeom prst="rect">
            <a:avLst/>
          </a:prstGeom>
          <a:noFill/>
          <a:ln>
            <a:noFill/>
          </a:ln>
        </p:spPr>
      </p:pic>
      <p:pic>
        <p:nvPicPr>
          <p:cNvPr id="7" name="Picture 6" descr="wemo-logo"/>
          <p:cNvPicPr/>
          <p:nvPr/>
        </p:nvPicPr>
        <p:blipFill>
          <a:blip r:embed="rId4">
            <a:extLst>
              <a:ext uri="{28A0092B-C50C-407E-A947-70E740481C1C}">
                <a14:useLocalDpi xmlns:a14="http://schemas.microsoft.com/office/drawing/2010/main" val="0"/>
              </a:ext>
            </a:extLst>
          </a:blip>
          <a:srcRect/>
          <a:stretch>
            <a:fillRect/>
          </a:stretch>
        </p:blipFill>
        <p:spPr bwMode="auto">
          <a:xfrm>
            <a:off x="5998029" y="3592625"/>
            <a:ext cx="1905000" cy="1905000"/>
          </a:xfrm>
          <a:prstGeom prst="rect">
            <a:avLst/>
          </a:prstGeom>
          <a:noFill/>
          <a:ln>
            <a:noFill/>
          </a:ln>
        </p:spPr>
      </p:pic>
      <p:pic>
        <p:nvPicPr>
          <p:cNvPr id="8" name="Picture 7" descr="zigbee-logo"/>
          <p:cNvPicPr/>
          <p:nvPr/>
        </p:nvPicPr>
        <p:blipFill>
          <a:blip r:embed="rId5">
            <a:extLst>
              <a:ext uri="{28A0092B-C50C-407E-A947-70E740481C1C}">
                <a14:useLocalDpi xmlns:a14="http://schemas.microsoft.com/office/drawing/2010/main" val="0"/>
              </a:ext>
            </a:extLst>
          </a:blip>
          <a:srcRect/>
          <a:stretch>
            <a:fillRect/>
          </a:stretch>
        </p:blipFill>
        <p:spPr bwMode="auto">
          <a:xfrm>
            <a:off x="4343400" y="4016829"/>
            <a:ext cx="1466850" cy="1459025"/>
          </a:xfrm>
          <a:prstGeom prst="rect">
            <a:avLst/>
          </a:prstGeom>
          <a:noFill/>
          <a:ln>
            <a:noFill/>
          </a:ln>
        </p:spPr>
      </p:pic>
    </p:spTree>
    <p:extLst>
      <p:ext uri="{BB962C8B-B14F-4D97-AF65-F5344CB8AC3E}">
        <p14:creationId xmlns:p14="http://schemas.microsoft.com/office/powerpoint/2010/main" val="14868485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a:t>Smart home technology represents the most sectors containing internet of things</a:t>
            </a:r>
          </a:p>
          <a:p>
            <a:r>
              <a:rPr lang="en-US" dirty="0"/>
              <a:t>A smart home contains connection of sensors, communication, monitoring and tracking.</a:t>
            </a:r>
          </a:p>
          <a:p>
            <a:r>
              <a:rPr lang="en-US" dirty="0"/>
              <a:t>It should multiple technologies and systems which increases security and manage a home easily</a:t>
            </a:r>
          </a:p>
          <a:p>
            <a:r>
              <a:rPr lang="en-US" dirty="0"/>
              <a:t>The automation of homes today is still a peculiar concept but as technology advances and devices become smarter, most people will invest more on development of consumer products that uses internet and hence, increased competition which fuels more innovation in the field.</a:t>
            </a:r>
          </a:p>
          <a:p>
            <a:endParaRPr lang="en-US" dirty="0"/>
          </a:p>
        </p:txBody>
      </p:sp>
    </p:spTree>
    <p:extLst>
      <p:ext uri="{BB962C8B-B14F-4D97-AF65-F5344CB8AC3E}">
        <p14:creationId xmlns:p14="http://schemas.microsoft.com/office/powerpoint/2010/main" val="37007974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pattFill prst="pct5">
          <a:fgClr>
            <a:schemeClr val="accent1"/>
          </a:fgClr>
          <a:bgClr>
            <a:schemeClr val="bg1"/>
          </a:bgClr>
        </a:patt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a:t>Smart homes make life easy and better</a:t>
            </a:r>
          </a:p>
          <a:p>
            <a:r>
              <a:rPr lang="en-US" dirty="0"/>
              <a:t>It provides a proactive and quality life </a:t>
            </a:r>
          </a:p>
          <a:p>
            <a:r>
              <a:rPr lang="en-US" dirty="0"/>
              <a:t>As much as it’s expensive to set up one, it does reduce on costs especially energy consumption</a:t>
            </a:r>
          </a:p>
          <a:p>
            <a:r>
              <a:rPr lang="en-US" dirty="0"/>
              <a:t>Increases efficiency </a:t>
            </a:r>
            <a:r>
              <a:rPr lang="en-US" dirty="0" smtClean="0"/>
              <a:t>of performing tasks and increase security </a:t>
            </a:r>
            <a:r>
              <a:rPr lang="en-US" dirty="0"/>
              <a:t>in a home</a:t>
            </a:r>
          </a:p>
          <a:p>
            <a:r>
              <a:rPr lang="en-US" dirty="0" smtClean="0"/>
              <a:t>Creates ambience in a home</a:t>
            </a:r>
            <a:endParaRPr lang="en-US" dirty="0"/>
          </a:p>
        </p:txBody>
      </p:sp>
    </p:spTree>
    <p:extLst>
      <p:ext uri="{BB962C8B-B14F-4D97-AF65-F5344CB8AC3E}">
        <p14:creationId xmlns:p14="http://schemas.microsoft.com/office/powerpoint/2010/main" val="23237141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a:t>Atzori</a:t>
            </a:r>
            <a:r>
              <a:rPr lang="en-US" dirty="0"/>
              <a:t>, L., </a:t>
            </a:r>
            <a:r>
              <a:rPr lang="en-US" dirty="0" err="1"/>
              <a:t>Iera</a:t>
            </a:r>
            <a:r>
              <a:rPr lang="en-US" dirty="0"/>
              <a:t>, A., &amp; </a:t>
            </a:r>
            <a:r>
              <a:rPr lang="en-US" dirty="0" err="1"/>
              <a:t>Morabito</a:t>
            </a:r>
            <a:r>
              <a:rPr lang="en-US" dirty="0"/>
              <a:t>, G. (2010). The internet of things: A survey. Computer networks, 54(15), 2787-2805.</a:t>
            </a:r>
          </a:p>
          <a:p>
            <a:r>
              <a:rPr lang="en-US" dirty="0" err="1"/>
              <a:t>Lytvyn</a:t>
            </a:r>
            <a:r>
              <a:rPr lang="en-US" dirty="0"/>
              <a:t>, V., </a:t>
            </a:r>
            <a:r>
              <a:rPr lang="en-US" dirty="0" err="1"/>
              <a:t>Vysotska</a:t>
            </a:r>
            <a:r>
              <a:rPr lang="en-US" dirty="0"/>
              <a:t>, V., </a:t>
            </a:r>
            <a:r>
              <a:rPr lang="en-US" dirty="0" err="1"/>
              <a:t>Shakhovska</a:t>
            </a:r>
            <a:r>
              <a:rPr lang="en-US" dirty="0"/>
              <a:t>, N., </a:t>
            </a:r>
            <a:r>
              <a:rPr lang="en-US" dirty="0" err="1"/>
              <a:t>Mykhailyshyn</a:t>
            </a:r>
            <a:r>
              <a:rPr lang="en-US" dirty="0"/>
              <a:t>, V., </a:t>
            </a:r>
            <a:r>
              <a:rPr lang="en-US" dirty="0" err="1"/>
              <a:t>Medykovskyy</a:t>
            </a:r>
            <a:r>
              <a:rPr lang="en-US" dirty="0"/>
              <a:t>, M., </a:t>
            </a:r>
            <a:r>
              <a:rPr lang="en-US" dirty="0" err="1"/>
              <a:t>Peleshchak</a:t>
            </a:r>
            <a:r>
              <a:rPr lang="en-US" dirty="0"/>
              <a:t>, I., ... &amp; </a:t>
            </a:r>
            <a:r>
              <a:rPr lang="en-US" dirty="0" err="1"/>
              <a:t>Shcherbak</a:t>
            </a:r>
            <a:r>
              <a:rPr lang="en-US" dirty="0"/>
              <a:t>, S. (2019, September). A Smart Home System Development. In International Conference on Computer Science and Information Technology (pp. 804-830). Springer, Cham.</a:t>
            </a:r>
          </a:p>
          <a:p>
            <a:endParaRPr lang="en-US" dirty="0"/>
          </a:p>
        </p:txBody>
      </p:sp>
    </p:spTree>
    <p:extLst>
      <p:ext uri="{BB962C8B-B14F-4D97-AF65-F5344CB8AC3E}">
        <p14:creationId xmlns:p14="http://schemas.microsoft.com/office/powerpoint/2010/main" val="7566809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normAutofit lnSpcReduction="10000"/>
          </a:bodyPr>
          <a:lstStyle/>
          <a:p>
            <a:r>
              <a:rPr lang="en-US" dirty="0" err="1" smtClean="0"/>
              <a:t>Marksteiner</a:t>
            </a:r>
            <a:r>
              <a:rPr lang="en-US" dirty="0"/>
              <a:t>, S., Jiménez, V. J. E., Valiant, H., &amp; </a:t>
            </a:r>
            <a:r>
              <a:rPr lang="en-US" dirty="0" err="1"/>
              <a:t>Zeiner</a:t>
            </a:r>
            <a:r>
              <a:rPr lang="en-US" dirty="0"/>
              <a:t>, H. (2017, November). An overview of wireless </a:t>
            </a:r>
            <a:r>
              <a:rPr lang="en-US" dirty="0" err="1"/>
              <a:t>IoT</a:t>
            </a:r>
            <a:r>
              <a:rPr lang="en-US" dirty="0"/>
              <a:t> protocol security in the smart home domain. In 2017 Internet of Things Business Models, Users, and Networks (pp. 1-8). IEEE.</a:t>
            </a:r>
          </a:p>
          <a:p>
            <a:r>
              <a:rPr lang="en-US" dirty="0"/>
              <a:t>Mendes, T. D., </a:t>
            </a:r>
            <a:r>
              <a:rPr lang="en-US" dirty="0" err="1"/>
              <a:t>Godina</a:t>
            </a:r>
            <a:r>
              <a:rPr lang="en-US" dirty="0"/>
              <a:t>, R., Rodrigues, E. M., </a:t>
            </a:r>
            <a:r>
              <a:rPr lang="en-US" dirty="0" err="1"/>
              <a:t>Matias</a:t>
            </a:r>
            <a:r>
              <a:rPr lang="en-US" dirty="0"/>
              <a:t>, J. C., &amp; </a:t>
            </a:r>
            <a:r>
              <a:rPr lang="en-US" dirty="0" err="1"/>
              <a:t>Catalão</a:t>
            </a:r>
            <a:r>
              <a:rPr lang="en-US" dirty="0"/>
              <a:t>, J. P. (2015). Smart home communication technologies and applications: Wireless protocol assessment for home area network resources. Energies, 8(7), 7279-7311.</a:t>
            </a:r>
          </a:p>
          <a:p>
            <a:endParaRPr lang="en-US" dirty="0"/>
          </a:p>
        </p:txBody>
      </p:sp>
    </p:spTree>
    <p:extLst>
      <p:ext uri="{BB962C8B-B14F-4D97-AF65-F5344CB8AC3E}">
        <p14:creationId xmlns:p14="http://schemas.microsoft.com/office/powerpoint/2010/main" val="3274871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t>
            </a:r>
            <a:endParaRPr lang="en-US" dirty="0"/>
          </a:p>
        </p:txBody>
      </p:sp>
      <p:sp>
        <p:nvSpPr>
          <p:cNvPr id="3" name="Content Placeholder 2"/>
          <p:cNvSpPr>
            <a:spLocks noGrp="1"/>
          </p:cNvSpPr>
          <p:nvPr>
            <p:ph idx="1"/>
          </p:nvPr>
        </p:nvSpPr>
        <p:spPr/>
        <p:txBody>
          <a:bodyPr/>
          <a:lstStyle/>
          <a:p>
            <a:r>
              <a:rPr lang="en-US" dirty="0" err="1"/>
              <a:t>Ricquebourg</a:t>
            </a:r>
            <a:r>
              <a:rPr lang="en-US" dirty="0"/>
              <a:t>, V., </a:t>
            </a:r>
            <a:r>
              <a:rPr lang="en-US" dirty="0" err="1"/>
              <a:t>Menga</a:t>
            </a:r>
            <a:r>
              <a:rPr lang="en-US" dirty="0"/>
              <a:t>, D., Durand, D., </a:t>
            </a:r>
            <a:r>
              <a:rPr lang="en-US" dirty="0" err="1"/>
              <a:t>Marhic</a:t>
            </a:r>
            <a:r>
              <a:rPr lang="en-US" dirty="0"/>
              <a:t>, B., </a:t>
            </a:r>
            <a:r>
              <a:rPr lang="en-US" dirty="0" err="1"/>
              <a:t>Delahoche</a:t>
            </a:r>
            <a:r>
              <a:rPr lang="en-US" dirty="0"/>
              <a:t>, L., &amp; Loge, C. (2006, December). The smart home concept: our immediate future. In 2006 1st IEEE international conference on e-learning in industrial electronics (pp. 23-28). </a:t>
            </a:r>
            <a:r>
              <a:rPr lang="en-US"/>
              <a:t>IEEE</a:t>
            </a:r>
            <a:r>
              <a:rPr lang="en-US" smtClean="0"/>
              <a:t>.</a:t>
            </a:r>
            <a:endParaRPr lang="en-US"/>
          </a:p>
        </p:txBody>
      </p:sp>
    </p:spTree>
    <p:extLst>
      <p:ext uri="{BB962C8B-B14F-4D97-AF65-F5344CB8AC3E}">
        <p14:creationId xmlns:p14="http://schemas.microsoft.com/office/powerpoint/2010/main" val="24272172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242</TotalTime>
  <Words>1031</Words>
  <Application>Microsoft Office PowerPoint</Application>
  <PresentationFormat>On-screen Show (4:3)</PresentationFormat>
  <Paragraphs>140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Opulent</vt:lpstr>
      <vt:lpstr>SMART HOMES</vt:lpstr>
      <vt:lpstr>INTRODUCTION</vt:lpstr>
      <vt:lpstr>CONT…</vt:lpstr>
      <vt:lpstr>Cont…</vt:lpstr>
      <vt:lpstr>HISTORY OF SMART HOMES</vt:lpstr>
      <vt:lpstr>CONT…</vt:lpstr>
      <vt:lpstr>Elements of a smart home </vt:lpstr>
      <vt:lpstr>CONCEPTUAL FRAMEWORK</vt:lpstr>
      <vt:lpstr>BENEFITS OF A SMART HOME</vt:lpstr>
      <vt:lpstr>CONT…</vt:lpstr>
      <vt:lpstr>CONT…</vt:lpstr>
      <vt:lpstr>CHALLENGES OF A SMART HOME </vt:lpstr>
      <vt:lpstr>Evolution of a smart home </vt:lpstr>
      <vt:lpstr>CONT…</vt:lpstr>
      <vt:lpstr>The demographic distribution of smart home technology adopters. A survey in of 4,065 adults in 2016, US </vt:lpstr>
      <vt:lpstr>THE FUTURE OF SMART HOMES </vt:lpstr>
      <vt:lpstr>CONT..</vt:lpstr>
      <vt:lpstr>System features to consider </vt:lpstr>
      <vt:lpstr>SMART HOME COMMUNICATION PROTOCOLS </vt:lpstr>
      <vt:lpstr>CONCLUSION</vt:lpstr>
      <vt:lpstr>CONT…</vt:lpstr>
      <vt:lpstr>REFERENCES</vt:lpstr>
      <vt:lpstr>CONT…</vt:lpstr>
      <vt:lpstr>CONT…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SMART HOMES</dc:title>
  <dc:creator>maggie</dc:creator>
  <cp:lastModifiedBy>maggie</cp:lastModifiedBy>
  <cp:revision>20</cp:revision>
  <dcterms:created xsi:type="dcterms:W3CDTF">2020-11-22T06:57:08Z</dcterms:created>
  <dcterms:modified xsi:type="dcterms:W3CDTF">2020-11-22T13:21:48Z</dcterms:modified>
</cp:coreProperties>
</file>